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8" r:id="rId3"/>
    <p:sldId id="290" r:id="rId4"/>
    <p:sldId id="291" r:id="rId5"/>
    <p:sldId id="293" r:id="rId6"/>
    <p:sldId id="257" r:id="rId7"/>
    <p:sldId id="258" r:id="rId8"/>
    <p:sldId id="273" r:id="rId9"/>
    <p:sldId id="259" r:id="rId10"/>
    <p:sldId id="260" r:id="rId11"/>
    <p:sldId id="264" r:id="rId12"/>
    <p:sldId id="261" r:id="rId13"/>
    <p:sldId id="267" r:id="rId14"/>
    <p:sldId id="268" r:id="rId15"/>
    <p:sldId id="269" r:id="rId16"/>
    <p:sldId id="272" r:id="rId17"/>
    <p:sldId id="270" r:id="rId18"/>
    <p:sldId id="263" r:id="rId19"/>
    <p:sldId id="265" r:id="rId20"/>
    <p:sldId id="271" r:id="rId21"/>
    <p:sldId id="274" r:id="rId22"/>
    <p:sldId id="294" r:id="rId23"/>
    <p:sldId id="295" r:id="rId24"/>
    <p:sldId id="296" r:id="rId25"/>
    <p:sldId id="275" r:id="rId26"/>
    <p:sldId id="280" r:id="rId27"/>
    <p:sldId id="282" r:id="rId28"/>
    <p:sldId id="297" r:id="rId29"/>
    <p:sldId id="298" r:id="rId30"/>
    <p:sldId id="281" r:id="rId31"/>
    <p:sldId id="299" r:id="rId32"/>
    <p:sldId id="283" r:id="rId33"/>
    <p:sldId id="284" r:id="rId34"/>
    <p:sldId id="285" r:id="rId35"/>
    <p:sldId id="286" r:id="rId36"/>
    <p:sldId id="289" r:id="rId37"/>
    <p:sldId id="287" r:id="rId38"/>
    <p:sldId id="288" r:id="rId39"/>
    <p:sldId id="266" r:id="rId40"/>
    <p:sldId id="300" r:id="rId41"/>
    <p:sldId id="292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29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275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63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214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103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90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756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0158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582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43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3874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53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25417E-0620-1548-BE40-D583F79F4C87}" type="datetimeFigureOut">
              <a:rPr lang="en-US" smtClean="0"/>
              <a:t>7/28/15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37477-5308-B640-98D6-9938321EE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84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otto-group-product-classification-challenge" TargetMode="External"/><Relationship Id="rId4" Type="http://schemas.openxmlformats.org/officeDocument/2006/relationships/hyperlink" Target="http://mattmahoney.net/dc/text8.zip" TargetMode="External"/><Relationship Id="rId5" Type="http://schemas.openxmlformats.org/officeDocument/2006/relationships/hyperlink" Target="http://mattmahoney.net/dc/textdata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leeuwenburg/stml/blob/master/mnist/mnist.pkl.gz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1312.6199.pdf" TargetMode="External"/><Relationship Id="rId4" Type="http://schemas.openxmlformats.org/officeDocument/2006/relationships/hyperlink" Target="https://www.youtube.com/playlist?list=PL6Xpj9I5qXYEcOhn7TqghAJ6NAPrNmUBH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arxiv.org/pdf/1301.3781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myownhat.blogspot.com.au/" TargetMode="External"/><Relationship Id="rId4" Type="http://schemas.openxmlformats.org/officeDocument/2006/relationships/hyperlink" Target="https://github.com/tleeuwenburg/pyconau15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tinyurl.com/pqbwhpp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studio.azureml.net/" TargetMode="External"/><Relationship Id="rId3" Type="http://schemas.openxmlformats.org/officeDocument/2006/relationships/hyperlink" Target="https://www.kaggle.com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64209"/>
            <a:ext cx="7772400" cy="1470025"/>
          </a:xfrm>
        </p:spPr>
        <p:txBody>
          <a:bodyPr/>
          <a:lstStyle/>
          <a:p>
            <a:r>
              <a:rPr lang="en-US" dirty="0" smtClean="0"/>
              <a:t>Applied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90404"/>
            <a:ext cx="6400800" cy="1752600"/>
          </a:xfrm>
        </p:spPr>
        <p:txBody>
          <a:bodyPr>
            <a:normAutofit fontScale="55000" lnSpcReduction="20000"/>
          </a:bodyPr>
          <a:lstStyle/>
          <a:p>
            <a:r>
              <a:rPr lang="en-US" dirty="0" smtClean="0"/>
              <a:t>Covering physical </a:t>
            </a:r>
            <a:r>
              <a:rPr lang="en-US" dirty="0" err="1" smtClean="0"/>
              <a:t>modelling</a:t>
            </a:r>
            <a:r>
              <a:rPr lang="en-US" dirty="0" smtClean="0"/>
              <a:t>, statistical </a:t>
            </a:r>
            <a:r>
              <a:rPr lang="en-US" dirty="0" err="1" smtClean="0"/>
              <a:t>modelling</a:t>
            </a:r>
            <a:r>
              <a:rPr lang="en-US" dirty="0" smtClean="0"/>
              <a:t>, regression, signal processing, nonparametric statistics, image processing, machine learning, artificial intelligence, plotting, </a:t>
            </a:r>
            <a:r>
              <a:rPr lang="en-US" dirty="0" err="1" smtClean="0"/>
              <a:t>visualisation</a:t>
            </a:r>
            <a:r>
              <a:rPr lang="en-US" dirty="0" smtClean="0"/>
              <a:t>, </a:t>
            </a:r>
            <a:r>
              <a:rPr lang="en-US" dirty="0" err="1" smtClean="0"/>
              <a:t>probablistic</a:t>
            </a:r>
            <a:r>
              <a:rPr lang="en-US" dirty="0" smtClean="0"/>
              <a:t> methods, deep learning, neural networks, random forests, data </a:t>
            </a:r>
            <a:r>
              <a:rPr lang="en-US" dirty="0" err="1" smtClean="0"/>
              <a:t>munging</a:t>
            </a:r>
            <a:r>
              <a:rPr lang="en-US" dirty="0" smtClean="0"/>
              <a:t>, relational databases, object databases, very large files, high performance computing, scientific computing, text mining, text generation and knowledge engineering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5089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Emerging Convergence of Paradigms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Vector and matrix data representation</a:t>
            </a:r>
          </a:p>
          <a:p>
            <a:r>
              <a:rPr lang="en-US" dirty="0" smtClean="0"/>
              <a:t>Networked-array based information models</a:t>
            </a:r>
          </a:p>
          <a:p>
            <a:r>
              <a:rPr lang="en-US" dirty="0" smtClean="0"/>
              <a:t>Convergence between image processing, text processing</a:t>
            </a:r>
            <a:r>
              <a:rPr lang="en-US" dirty="0"/>
              <a:t> </a:t>
            </a:r>
            <a:r>
              <a:rPr lang="en-US" dirty="0" smtClean="0"/>
              <a:t>and statistical </a:t>
            </a:r>
            <a:r>
              <a:rPr lang="en-US" dirty="0" err="1" smtClean="0"/>
              <a:t>modelling</a:t>
            </a:r>
            <a:endParaRPr lang="en-US" dirty="0" smtClean="0"/>
          </a:p>
          <a:p>
            <a:r>
              <a:rPr lang="en-US" dirty="0" smtClean="0"/>
              <a:t>Physical </a:t>
            </a:r>
            <a:r>
              <a:rPr lang="en-US" dirty="0" err="1" smtClean="0"/>
              <a:t>modelling</a:t>
            </a:r>
            <a:r>
              <a:rPr lang="en-US" dirty="0" smtClean="0"/>
              <a:t> going its own separate way (more fundamental? Coming soon?)</a:t>
            </a:r>
          </a:p>
          <a:p>
            <a:r>
              <a:rPr lang="en-US" dirty="0" smtClean="0"/>
              <a:t>Random forest; gradient boosting; convolutional networks; vector-based conceptual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198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and Bumps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/ data-</a:t>
            </a:r>
            <a:r>
              <a:rPr lang="en-US" dirty="0" err="1" smtClean="0"/>
              <a:t>munging</a:t>
            </a:r>
            <a:r>
              <a:rPr lang="en-US" dirty="0" smtClean="0"/>
              <a:t>: Handling poor data</a:t>
            </a:r>
          </a:p>
          <a:p>
            <a:r>
              <a:rPr lang="en-US" dirty="0" smtClean="0"/>
              <a:t>Physical </a:t>
            </a:r>
            <a:r>
              <a:rPr lang="en-US" dirty="0" err="1" smtClean="0"/>
              <a:t>modelling</a:t>
            </a:r>
            <a:r>
              <a:rPr lang="en-US" dirty="0"/>
              <a:t> </a:t>
            </a:r>
            <a:r>
              <a:rPr lang="en-US" dirty="0" smtClean="0"/>
              <a:t>and identifying causation</a:t>
            </a:r>
          </a:p>
          <a:p>
            <a:r>
              <a:rPr lang="en-US" dirty="0" smtClean="0"/>
              <a:t>Machine Learning-Learning Techniques</a:t>
            </a:r>
          </a:p>
          <a:p>
            <a:r>
              <a:rPr lang="en-US" dirty="0" smtClean="0"/>
              <a:t>Hypothesis Testing</a:t>
            </a:r>
          </a:p>
          <a:p>
            <a:r>
              <a:rPr lang="en-US" dirty="0" smtClean="0"/>
              <a:t>Induction and deduction beyond </a:t>
            </a:r>
            <a:r>
              <a:rPr lang="en-US" dirty="0" smtClean="0"/>
              <a:t>correlation</a:t>
            </a:r>
          </a:p>
          <a:p>
            <a:r>
              <a:rPr lang="en-US" dirty="0" smtClean="0"/>
              <a:t>Things just inexplicably don’t work sometimes</a:t>
            </a:r>
          </a:p>
          <a:p>
            <a:r>
              <a:rPr lang="en-US" dirty="0" smtClean="0"/>
              <a:t>Adversarial examples challenge our ideas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70486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 Grab Bag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Word2Vec</a:t>
            </a:r>
          </a:p>
          <a:p>
            <a:r>
              <a:rPr lang="en-US" dirty="0" smtClean="0"/>
              <a:t>Deep Learning</a:t>
            </a:r>
          </a:p>
          <a:p>
            <a:r>
              <a:rPr lang="en-US" dirty="0" smtClean="0"/>
              <a:t>Neural nets: Convolutional Networks, Recurrent Networks, Deep Networks</a:t>
            </a:r>
          </a:p>
          <a:p>
            <a:r>
              <a:rPr lang="en-US" dirty="0" smtClean="0"/>
              <a:t>Other networks: random forests (decision trees), </a:t>
            </a:r>
            <a:r>
              <a:rPr lang="en-US" dirty="0" err="1" smtClean="0"/>
              <a:t>bayes</a:t>
            </a:r>
            <a:r>
              <a:rPr lang="en-US" dirty="0" smtClean="0"/>
              <a:t> networks, gradient boosting</a:t>
            </a:r>
          </a:p>
          <a:p>
            <a:r>
              <a:rPr lang="en-US" dirty="0" smtClean="0"/>
              <a:t>Data preprocessing: augmentation, </a:t>
            </a:r>
            <a:r>
              <a:rPr lang="en-US" dirty="0" err="1" smtClean="0"/>
              <a:t>normalisation</a:t>
            </a:r>
            <a:r>
              <a:rPr lang="en-US" dirty="0" smtClean="0"/>
              <a:t>, feature extraction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24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2561"/>
            <a:ext cx="8229600" cy="4525963"/>
          </a:xfrm>
        </p:spPr>
        <p:txBody>
          <a:bodyPr>
            <a:normAutofit fontScale="85000" lnSpcReduction="20000"/>
          </a:bodyPr>
          <a:lstStyle/>
          <a:p>
            <a:r>
              <a:rPr lang="en-US" dirty="0" smtClean="0"/>
              <a:t>We are about to cover all of this in the remaining 70-odd minutes.</a:t>
            </a:r>
          </a:p>
          <a:p>
            <a:r>
              <a:rPr lang="en-US" dirty="0" smtClean="0"/>
              <a:t>Hopefully, with some time to spare.</a:t>
            </a:r>
          </a:p>
          <a:p>
            <a:r>
              <a:rPr lang="en-US" dirty="0" smtClean="0"/>
              <a:t>If time allows, let’s try to solve something novel in the last twenty minutes.</a:t>
            </a:r>
          </a:p>
          <a:p>
            <a:r>
              <a:rPr lang="en-US" dirty="0" smtClean="0"/>
              <a:t>Divided up into </a:t>
            </a:r>
            <a:r>
              <a:rPr lang="en-US" dirty="0" smtClean="0"/>
              <a:t>two </a:t>
            </a:r>
            <a:r>
              <a:rPr lang="en-US" dirty="0" err="1" smtClean="0"/>
              <a:t>practicals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Mnist</a:t>
            </a:r>
            <a:r>
              <a:rPr lang="en-US" dirty="0" smtClean="0"/>
              <a:t> Digit Recognition (Random Forest)</a:t>
            </a:r>
          </a:p>
          <a:p>
            <a:pPr lvl="1"/>
            <a:r>
              <a:rPr lang="en-US" dirty="0" smtClean="0"/>
              <a:t>Word2Vec (Neural Net</a:t>
            </a:r>
            <a:r>
              <a:rPr lang="en-US" dirty="0" smtClean="0"/>
              <a:t>)</a:t>
            </a:r>
          </a:p>
          <a:p>
            <a:r>
              <a:rPr lang="en-US" dirty="0" smtClean="0"/>
              <a:t>Followed by discussion: </a:t>
            </a:r>
          </a:p>
          <a:p>
            <a:pPr lvl="1"/>
            <a:r>
              <a:rPr lang="en-US" dirty="0" smtClean="0"/>
              <a:t>Validation</a:t>
            </a:r>
            <a:r>
              <a:rPr lang="en-US" dirty="0" smtClean="0"/>
              <a:t>, verification / </a:t>
            </a:r>
            <a:r>
              <a:rPr lang="en-US" dirty="0" err="1" smtClean="0"/>
              <a:t>Visualisation</a:t>
            </a:r>
            <a:r>
              <a:rPr lang="en-US" dirty="0" smtClean="0"/>
              <a:t>, attribution</a:t>
            </a:r>
          </a:p>
          <a:p>
            <a:pPr lvl="1"/>
            <a:r>
              <a:rPr lang="en-US" dirty="0" smtClean="0"/>
              <a:t>BYOD (bring your own data)</a:t>
            </a:r>
          </a:p>
        </p:txBody>
      </p:sp>
    </p:spTree>
    <p:extLst>
      <p:ext uri="{BB962C8B-B14F-4D97-AF65-F5344CB8AC3E}">
        <p14:creationId xmlns:p14="http://schemas.microsoft.com/office/powerpoint/2010/main" val="4161304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Maths</a:t>
            </a:r>
            <a:r>
              <a:rPr lang="en-US" dirty="0" smtClean="0"/>
              <a:t> Hipster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Omg</a:t>
            </a:r>
            <a:r>
              <a:rPr lang="en-US" dirty="0" smtClean="0"/>
              <a:t> this so easy</a:t>
            </a:r>
          </a:p>
          <a:p>
            <a:r>
              <a:rPr lang="en-US" dirty="0" smtClean="0"/>
              <a:t>Made it even more easy for n00bs … </a:t>
            </a:r>
            <a:r>
              <a:rPr lang="en-US" dirty="0" err="1" smtClean="0"/>
              <a:t>lulz</a:t>
            </a:r>
            <a:r>
              <a:rPr lang="en-US" dirty="0" smtClean="0"/>
              <a:t>!</a:t>
            </a:r>
          </a:p>
          <a:p>
            <a:r>
              <a:rPr lang="en-US" dirty="0" smtClean="0"/>
              <a:t>Here simple: 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Yay results!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637" y="3096182"/>
            <a:ext cx="54483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359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Magician Tutorial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 just install this package…</a:t>
            </a:r>
          </a:p>
          <a:p>
            <a:r>
              <a:rPr lang="en-US" dirty="0" smtClean="0"/>
              <a:t>And then feed in this completely canned, pre-processed input data</a:t>
            </a:r>
          </a:p>
          <a:p>
            <a:r>
              <a:rPr lang="en-US" dirty="0" smtClean="0"/>
              <a:t>And you get this completely as-expected result</a:t>
            </a:r>
          </a:p>
          <a:p>
            <a:r>
              <a:rPr lang="en-US" dirty="0" smtClean="0"/>
              <a:t>Then just </a:t>
            </a:r>
            <a:r>
              <a:rPr lang="en-US" dirty="0" err="1" smtClean="0"/>
              <a:t>customise</a:t>
            </a:r>
            <a:r>
              <a:rPr lang="en-US" dirty="0" smtClean="0"/>
              <a:t> for your use case </a:t>
            </a:r>
            <a:r>
              <a:rPr lang="en-US" dirty="0" err="1" smtClean="0"/>
              <a:t>lulz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2260296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Incomplete Tutorial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21820" r="-218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26322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Fortunately for you, I’m both stupid and thorough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can’t understand the </a:t>
            </a:r>
            <a:r>
              <a:rPr lang="en-US" dirty="0" err="1" smtClean="0"/>
              <a:t>maths</a:t>
            </a:r>
            <a:r>
              <a:rPr lang="en-US" dirty="0" smtClean="0"/>
              <a:t> without painstakingly explaining it to myself in tiny </a:t>
            </a:r>
            <a:r>
              <a:rPr lang="en-US" dirty="0" smtClean="0"/>
              <a:t>parts while referring to pictures</a:t>
            </a:r>
            <a:endParaRPr lang="en-US" dirty="0" smtClean="0"/>
          </a:p>
          <a:p>
            <a:r>
              <a:rPr lang="en-US" dirty="0" smtClean="0"/>
              <a:t>I also can’t </a:t>
            </a:r>
            <a:r>
              <a:rPr lang="en-US" dirty="0" err="1" smtClean="0"/>
              <a:t>customise</a:t>
            </a:r>
            <a:r>
              <a:rPr lang="en-US" dirty="0" smtClean="0"/>
              <a:t> black-box solutions to my own use case without fuller understanding</a:t>
            </a:r>
          </a:p>
          <a:p>
            <a:r>
              <a:rPr lang="en-US" dirty="0" smtClean="0"/>
              <a:t>Result? This presentation: a breakdown of the theory and its application in simple terms even I can understand.</a:t>
            </a:r>
          </a:p>
        </p:txBody>
      </p:sp>
    </p:spTree>
    <p:extLst>
      <p:ext uri="{BB962C8B-B14F-4D97-AF65-F5344CB8AC3E}">
        <p14:creationId xmlns:p14="http://schemas.microsoft.com/office/powerpoint/2010/main" val="11049798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Thee Some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MNIST: </a:t>
            </a:r>
            <a:r>
              <a:rPr lang="en-US" dirty="0">
                <a:hlinkClick r:id="rId2"/>
              </a:rPr>
              <a:t>https://github.com/tleeuwenburg/stml/blob/master/mnist/</a:t>
            </a:r>
            <a:r>
              <a:rPr lang="en-US" dirty="0" smtClean="0">
                <a:hlinkClick r:id="rId2"/>
              </a:rPr>
              <a:t>mnist.pkl.gz</a:t>
            </a:r>
            <a:r>
              <a:rPr lang="en-US" dirty="0" smtClean="0"/>
              <a:t> </a:t>
            </a:r>
            <a:r>
              <a:rPr lang="en-US" dirty="0"/>
              <a:t>  </a:t>
            </a:r>
          </a:p>
          <a:p>
            <a:r>
              <a:rPr lang="en-US" dirty="0" err="1"/>
              <a:t>Kaggle</a:t>
            </a:r>
            <a:r>
              <a:rPr lang="en-US" dirty="0"/>
              <a:t> Otto competition data: </a:t>
            </a:r>
            <a:r>
              <a:rPr lang="en-US" dirty="0">
                <a:hlinkClick r:id="rId3"/>
              </a:rPr>
              <a:t>https://www.kaggle.com/c/otto-group-product-classification-</a:t>
            </a:r>
            <a:r>
              <a:rPr lang="en-US" dirty="0" smtClean="0">
                <a:hlinkClick r:id="rId3"/>
              </a:rPr>
              <a:t>challenge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"Text8": </a:t>
            </a:r>
            <a:r>
              <a:rPr lang="en-US" dirty="0">
                <a:hlinkClick r:id="rId4"/>
              </a:rPr>
              <a:t>http://mattmahoney.net/dc/text8.</a:t>
            </a:r>
            <a:r>
              <a:rPr lang="en-US" dirty="0" smtClean="0">
                <a:hlinkClick r:id="rId4"/>
              </a:rPr>
              <a:t>zip</a:t>
            </a:r>
            <a:r>
              <a:rPr lang="en-US" dirty="0" smtClean="0"/>
              <a:t> </a:t>
            </a:r>
            <a:endParaRPr lang="en-US" dirty="0"/>
          </a:p>
          <a:p>
            <a:r>
              <a:rPr lang="en-US" dirty="0"/>
              <a:t>For a stretch, try the larger data sets from </a:t>
            </a:r>
            <a:r>
              <a:rPr lang="en-US" dirty="0">
                <a:hlinkClick r:id="rId5"/>
              </a:rPr>
              <a:t>http://mattmahoney.net/dc/</a:t>
            </a:r>
            <a:r>
              <a:rPr lang="en-US" dirty="0" smtClean="0">
                <a:hlinkClick r:id="rId5"/>
              </a:rPr>
              <a:t>textdata</a:t>
            </a:r>
            <a:r>
              <a:rPr lang="en-US" dirty="0" smtClean="0"/>
              <a:t>  </a:t>
            </a:r>
            <a:endParaRPr lang="en-US" dirty="0" smtClean="0"/>
          </a:p>
          <a:p>
            <a:r>
              <a:rPr lang="en-US" dirty="0" smtClean="0"/>
              <a:t>Note – sample data is included in the repository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49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Reproducing Significant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Entree: Handwritten Digit Recognition</a:t>
            </a:r>
          </a:p>
          <a:p>
            <a:r>
              <a:rPr lang="en-US" dirty="0" smtClean="0"/>
              <a:t>Main: Word </a:t>
            </a:r>
            <a:r>
              <a:rPr lang="en-US" dirty="0" err="1" smtClean="0"/>
              <a:t>Vectorisation</a:t>
            </a:r>
            <a:endParaRPr lang="en-US" dirty="0" smtClean="0"/>
          </a:p>
          <a:p>
            <a:r>
              <a:rPr lang="en-US" dirty="0" smtClean="0"/>
              <a:t>Dessert: Plotting and Shiny Things</a:t>
            </a:r>
          </a:p>
          <a:p>
            <a:r>
              <a:rPr lang="en-US" dirty="0" smtClean="0"/>
              <a:t>Project Four: BYOD (bring your own data)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53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 Tutorials Are Like For Me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644491"/>
            <a:ext cx="76200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897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Breaking Down The Theory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Priming the Intuition:</a:t>
            </a:r>
          </a:p>
          <a:p>
            <a:pPr lvl="1"/>
            <a:r>
              <a:rPr lang="en-US" dirty="0"/>
              <a:t>Random </a:t>
            </a:r>
            <a:r>
              <a:rPr lang="en-US" dirty="0" smtClean="0"/>
              <a:t>Forests: ensembles are good</a:t>
            </a:r>
          </a:p>
          <a:p>
            <a:pPr lvl="1"/>
            <a:r>
              <a:rPr lang="en-US" dirty="0"/>
              <a:t>Neural </a:t>
            </a:r>
            <a:r>
              <a:rPr lang="en-US" dirty="0" smtClean="0"/>
              <a:t>Networks: good but explode randomly</a:t>
            </a:r>
          </a:p>
          <a:p>
            <a:pPr lvl="1"/>
            <a:r>
              <a:rPr lang="en-US" dirty="0" smtClean="0"/>
              <a:t>Convolutional Networks: inherent structure</a:t>
            </a:r>
          </a:p>
          <a:p>
            <a:pPr lvl="1"/>
            <a:r>
              <a:rPr lang="en-US" dirty="0" smtClean="0"/>
              <a:t>Word </a:t>
            </a:r>
            <a:r>
              <a:rPr lang="en-US" dirty="0" err="1" smtClean="0"/>
              <a:t>Vectorisation</a:t>
            </a:r>
            <a:r>
              <a:rPr lang="en-US" dirty="0" smtClean="0"/>
              <a:t>: </a:t>
            </a:r>
            <a:r>
              <a:rPr lang="en-US" dirty="0" err="1" smtClean="0"/>
              <a:t>suprising</a:t>
            </a:r>
            <a:r>
              <a:rPr lang="en-US" dirty="0" smtClean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784200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One -- Images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156621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Forests</a:t>
            </a:r>
            <a:endParaRPr lang="en-US" dirty="0"/>
          </a:p>
        </p:txBody>
      </p:sp>
      <p:pic>
        <p:nvPicPr>
          <p:cNvPr id="4" name="Content Placeholder 3" descr="decision_tre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107" r="-161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86399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Neural Net</a:t>
            </a:r>
            <a:endParaRPr lang="en-US" dirty="0"/>
          </a:p>
        </p:txBody>
      </p:sp>
      <p:pic>
        <p:nvPicPr>
          <p:cNvPr id="4" name="Content Placeholder 3" descr="neural-network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186" r="-618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26812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Activation Functions</a:t>
            </a:r>
            <a:endParaRPr lang="en-US" dirty="0"/>
          </a:p>
        </p:txBody>
      </p:sp>
      <p:pic>
        <p:nvPicPr>
          <p:cNvPr id="4" name="Content Placeholder 3" descr="softmax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548" r="-10548"/>
          <a:stretch>
            <a:fillRect/>
          </a:stretch>
        </p:blipFill>
        <p:spPr>
          <a:xfrm>
            <a:off x="457200" y="2239879"/>
            <a:ext cx="4625420" cy="2543803"/>
          </a:xfrm>
        </p:spPr>
      </p:pic>
      <p:pic>
        <p:nvPicPr>
          <p:cNvPr id="5" name="Picture 4" descr="relu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136" y="2258507"/>
            <a:ext cx="3739664" cy="25251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55438" y="5098884"/>
            <a:ext cx="2623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SoftMax</a:t>
            </a:r>
            <a:r>
              <a:rPr lang="en-US" dirty="0" smtClean="0"/>
              <a:t> Activation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766131" y="5098884"/>
            <a:ext cx="2122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Linear Rectifier Unit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9408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Session Two --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 Language Processing</a:t>
            </a:r>
          </a:p>
          <a:p>
            <a:r>
              <a:rPr lang="en-US" dirty="0" smtClean="0"/>
              <a:t>Natural Language Generation</a:t>
            </a:r>
          </a:p>
          <a:p>
            <a:r>
              <a:rPr lang="en-US" dirty="0" smtClean="0"/>
              <a:t>Natural Language Understanding (</a:t>
            </a:r>
            <a:r>
              <a:rPr lang="en-US" dirty="0" err="1" smtClean="0"/>
              <a:t>ish</a:t>
            </a:r>
            <a:r>
              <a:rPr lang="en-US" dirty="0" smtClean="0"/>
              <a:t>)</a:t>
            </a:r>
          </a:p>
          <a:p>
            <a:r>
              <a:rPr lang="en-US" dirty="0" smtClean="0"/>
              <a:t>Markov models, word2vec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41417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Word2Vec Twitter Bot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Pick a body of knowledge to learn (corpus)</a:t>
            </a:r>
          </a:p>
          <a:p>
            <a:r>
              <a:rPr lang="en-US" dirty="0" smtClean="0"/>
              <a:t>Represent that knowledge to the machine</a:t>
            </a:r>
          </a:p>
          <a:p>
            <a:r>
              <a:rPr lang="en-US" dirty="0" smtClean="0"/>
              <a:t>‘One-hot’ representation of knowledge</a:t>
            </a:r>
          </a:p>
          <a:p>
            <a:r>
              <a:rPr lang="en-US" dirty="0" smtClean="0"/>
              <a:t>What does a word vector mean?</a:t>
            </a:r>
          </a:p>
          <a:p>
            <a:r>
              <a:rPr lang="en-US" dirty="0" smtClean="0"/>
              <a:t>The basis for all training: N-Grams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052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Testing Predictions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do you know if you something is right?</a:t>
            </a:r>
          </a:p>
          <a:p>
            <a:r>
              <a:rPr lang="en-US" dirty="0" smtClean="0"/>
              <a:t>Especially if you’re a </a:t>
            </a:r>
            <a:r>
              <a:rPr lang="en-US" dirty="0" err="1" smtClean="0"/>
              <a:t>sceptical</a:t>
            </a:r>
            <a:r>
              <a:rPr lang="en-US" dirty="0" smtClean="0"/>
              <a:t> person…</a:t>
            </a:r>
          </a:p>
          <a:p>
            <a:endParaRPr lang="en-US" dirty="0"/>
          </a:p>
          <a:p>
            <a:r>
              <a:rPr lang="en-US" dirty="0" smtClean="0"/>
              <a:t>“Seems okay”</a:t>
            </a:r>
          </a:p>
          <a:p>
            <a:r>
              <a:rPr lang="en-US" dirty="0" smtClean="0"/>
              <a:t>Worked on my machine</a:t>
            </a:r>
          </a:p>
          <a:p>
            <a:r>
              <a:rPr lang="en-US" dirty="0" smtClean="0"/>
              <a:t>About as good as a weather forecast</a:t>
            </a:r>
          </a:p>
          <a:p>
            <a:r>
              <a:rPr lang="en-US" dirty="0" smtClean="0"/>
              <a:t>As good as X within Y% </a:t>
            </a:r>
            <a:r>
              <a:rPr lang="en-US" dirty="0" smtClean="0"/>
              <a:t>likelihood</a:t>
            </a:r>
          </a:p>
          <a:p>
            <a:r>
              <a:rPr lang="en-US" dirty="0" smtClean="0"/>
              <a:t>Accounts for Z% of the 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5235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Percent Explained (R2)</a:t>
            </a:r>
            <a:endParaRPr lang="en-US" dirty="0"/>
          </a:p>
        </p:txBody>
      </p:sp>
      <p:pic>
        <p:nvPicPr>
          <p:cNvPr id="4" name="Picture 3" descr="r-squared-710x4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2011630"/>
            <a:ext cx="6762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99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ROC Curves and AUC</a:t>
            </a:r>
            <a:endParaRPr lang="en-US" dirty="0"/>
          </a:p>
        </p:txBody>
      </p:sp>
      <p:pic>
        <p:nvPicPr>
          <p:cNvPr id="4" name="Content Placeholder 3" descr="roc-pretty-goo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508" r="-1850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18959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99126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 we’re going to spend 20 minutes on installing things…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 then you can either </a:t>
            </a:r>
            <a:r>
              <a:rPr lang="en-US" dirty="0" smtClean="0"/>
              <a:t>do the exercises or </a:t>
            </a:r>
            <a:r>
              <a:rPr lang="en-US" dirty="0" smtClean="0"/>
              <a:t>just listen </a:t>
            </a:r>
            <a:r>
              <a:rPr lang="en-US" dirty="0" smtClean="0"/>
              <a:t>to </a:t>
            </a:r>
            <a:r>
              <a:rPr lang="en-US" dirty="0" smtClean="0"/>
              <a:t>the rest of the content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0261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Data - Visual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Scatter Plot</a:t>
            </a:r>
          </a:p>
          <a:p>
            <a:r>
              <a:rPr lang="en-US" dirty="0" smtClean="0"/>
              <a:t>Heap Map</a:t>
            </a:r>
          </a:p>
          <a:p>
            <a:r>
              <a:rPr lang="en-US" dirty="0" smtClean="0"/>
              <a:t>Geographical Overlay</a:t>
            </a:r>
          </a:p>
          <a:p>
            <a:r>
              <a:rPr lang="en-US" dirty="0" smtClean="0"/>
              <a:t>Time Views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750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Heat Map</a:t>
            </a:r>
            <a:endParaRPr lang="en-US" dirty="0"/>
          </a:p>
        </p:txBody>
      </p:sp>
      <p:pic>
        <p:nvPicPr>
          <p:cNvPr id="5" name="Picture 4" descr="Screen+Shot+2015-07-05+at+8.25.50+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16" y="1417638"/>
            <a:ext cx="7696200" cy="513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97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are still some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future may not be like the past</a:t>
            </a:r>
          </a:p>
          <a:p>
            <a:pPr lvl="1"/>
            <a:r>
              <a:rPr lang="en-US" dirty="0" smtClean="0"/>
              <a:t>In predictable ways</a:t>
            </a:r>
          </a:p>
          <a:p>
            <a:pPr lvl="1"/>
            <a:r>
              <a:rPr lang="en-US" dirty="0" smtClean="0"/>
              <a:t>In unpredictable ways</a:t>
            </a:r>
          </a:p>
          <a:p>
            <a:pPr lvl="1"/>
            <a:r>
              <a:rPr lang="en-US" dirty="0" smtClean="0"/>
              <a:t>Obviously</a:t>
            </a:r>
          </a:p>
          <a:p>
            <a:pPr lvl="1"/>
            <a:r>
              <a:rPr lang="en-US" dirty="0" smtClean="0"/>
              <a:t>Not-so-obviously</a:t>
            </a:r>
          </a:p>
          <a:p>
            <a:r>
              <a:rPr lang="en-US" dirty="0" smtClean="0"/>
              <a:t>Nothing beats a causal explanation – what is the actual method of operation?</a:t>
            </a:r>
          </a:p>
          <a:p>
            <a:r>
              <a:rPr lang="en-US" dirty="0" smtClean="0"/>
              <a:t>Same as saying – break the problem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145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Solving New 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Theoretical approach: translate to another known problem to prove performance</a:t>
            </a:r>
          </a:p>
          <a:p>
            <a:r>
              <a:rPr lang="en-US" dirty="0" smtClean="0"/>
              <a:t>Baseline against random forest</a:t>
            </a:r>
          </a:p>
          <a:p>
            <a:r>
              <a:rPr lang="en-US" dirty="0" smtClean="0"/>
              <a:t>More attention needed on input biases</a:t>
            </a:r>
          </a:p>
          <a:p>
            <a:r>
              <a:rPr lang="en-US" dirty="0" smtClean="0"/>
              <a:t>More attention needed on evaluation</a:t>
            </a:r>
          </a:p>
          <a:p>
            <a:r>
              <a:rPr lang="en-US" dirty="0" err="1" smtClean="0"/>
              <a:t>Visualise</a:t>
            </a:r>
            <a:r>
              <a:rPr lang="en-US" dirty="0" smtClean="0"/>
              <a:t> All The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1115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Directions in Data Science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Adverserial</a:t>
            </a:r>
            <a:r>
              <a:rPr lang="en-US" dirty="0"/>
              <a:t> </a:t>
            </a:r>
            <a:r>
              <a:rPr lang="en-US" dirty="0" smtClean="0"/>
              <a:t>Examples</a:t>
            </a:r>
          </a:p>
          <a:p>
            <a:r>
              <a:rPr lang="en-US" dirty="0" smtClean="0"/>
              <a:t>Automated Discovery of Solutions</a:t>
            </a:r>
          </a:p>
          <a:p>
            <a:r>
              <a:rPr lang="en-US" dirty="0" smtClean="0"/>
              <a:t>Deep Dreaming </a:t>
            </a:r>
            <a:r>
              <a:rPr lang="en-US" dirty="0" smtClean="0"/>
              <a:t>(just cool, reveals biases)</a:t>
            </a:r>
            <a:endParaRPr lang="en-US" dirty="0" smtClean="0"/>
          </a:p>
          <a:p>
            <a:r>
              <a:rPr lang="en-US" dirty="0" smtClean="0"/>
              <a:t>Advanced </a:t>
            </a:r>
            <a:r>
              <a:rPr lang="en-US" dirty="0" err="1" smtClean="0"/>
              <a:t>Visualisation</a:t>
            </a:r>
            <a:endParaRPr lang="en-US" dirty="0"/>
          </a:p>
          <a:p>
            <a:r>
              <a:rPr lang="en-US" dirty="0" smtClean="0"/>
              <a:t>Integration of Systems and Knowledge</a:t>
            </a:r>
          </a:p>
          <a:p>
            <a:endParaRPr lang="en-US" dirty="0"/>
          </a:p>
          <a:p>
            <a:r>
              <a:rPr lang="en-US" dirty="0" smtClean="0"/>
              <a:t>That just leave the data </a:t>
            </a:r>
            <a:r>
              <a:rPr lang="en-US" dirty="0" err="1" smtClean="0"/>
              <a:t>munging</a:t>
            </a:r>
            <a:r>
              <a:rPr lang="en-US" dirty="0" smtClean="0"/>
              <a:t>… </a:t>
            </a:r>
            <a:r>
              <a:rPr lang="en-US" dirty="0" smtClean="0">
                <a:sym typeface="Wingdings"/>
              </a:rPr>
              <a:t>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5668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Dreaming</a:t>
            </a:r>
            <a:endParaRPr lang="en-US" dirty="0"/>
          </a:p>
        </p:txBody>
      </p:sp>
      <p:pic>
        <p:nvPicPr>
          <p:cNvPr id="4" name="Content Placeholder 3" descr="building-dream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0" r="72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018486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Deep Dreaming</a:t>
            </a:r>
            <a:endParaRPr lang="en-US" dirty="0"/>
          </a:p>
        </p:txBody>
      </p:sp>
      <p:pic>
        <p:nvPicPr>
          <p:cNvPr id="4" name="Content Placeholder 3" descr="ibi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1627" b="-316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239917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Adverserial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neterro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207" b="-102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006376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</a:t>
            </a:r>
            <a:r>
              <a:rPr lang="en-US" dirty="0" err="1" smtClean="0"/>
              <a:t>Adverserial</a:t>
            </a:r>
            <a:r>
              <a:rPr lang="en-US" dirty="0" smtClean="0"/>
              <a:t> Examples</a:t>
            </a:r>
            <a:endParaRPr lang="en-US" dirty="0"/>
          </a:p>
        </p:txBody>
      </p:sp>
      <p:pic>
        <p:nvPicPr>
          <p:cNvPr id="4" name="Content Placeholder 3" descr="neterrorrandom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2538" b="-42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84418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http://arxiv.org/pdf/1301.3781.pdf</a:t>
            </a:r>
            <a:endParaRPr lang="en-US" dirty="0" smtClean="0"/>
          </a:p>
          <a:p>
            <a:r>
              <a:rPr lang="en-US" dirty="0">
                <a:hlinkClick r:id="rId3"/>
              </a:rPr>
              <a:t>http://arxiv.org/pdf/1312.6199.</a:t>
            </a:r>
            <a:r>
              <a:rPr lang="en-US" dirty="0" smtClean="0">
                <a:hlinkClick r:id="rId3"/>
              </a:rPr>
              <a:t>pdf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smtClean="0">
                <a:hlinkClick r:id="rId4"/>
              </a:rPr>
              <a:t>https://www.youtube.com/playlist?list=PL6Xpj9I5qXYEcOhn7TqghAJ6NAPrNmUBH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 this is the best machine learning lecture series, by Hugo </a:t>
            </a:r>
            <a:r>
              <a:rPr lang="en-US" dirty="0" err="1" smtClean="0">
                <a:sym typeface="Wingdings"/>
              </a:rPr>
              <a:t>Larochelle</a:t>
            </a:r>
            <a:r>
              <a:rPr lang="en-US" dirty="0">
                <a:sym typeface="Wingdings"/>
              </a:rPr>
              <a:t>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6932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9456" y="2498541"/>
            <a:ext cx="6085089" cy="317009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b="1" dirty="0" smtClean="0"/>
              <a:t>INSTALL THE THINGS</a:t>
            </a:r>
            <a:endParaRPr lang="en-US" sz="2000" b="1" dirty="0" smtClean="0"/>
          </a:p>
          <a:p>
            <a:pPr algn="ctr"/>
            <a:endParaRPr lang="en-US" sz="2000" dirty="0" smtClean="0"/>
          </a:p>
          <a:p>
            <a:r>
              <a:rPr lang="en-US" sz="2000" dirty="0" smtClean="0"/>
              <a:t>try:</a:t>
            </a:r>
          </a:p>
          <a:p>
            <a:r>
              <a:rPr lang="en-US" sz="2000" dirty="0" smtClean="0"/>
              <a:t>	Install </a:t>
            </a:r>
            <a:r>
              <a:rPr lang="en-US" sz="2000" dirty="0"/>
              <a:t>Script: part of the  </a:t>
            </a:r>
            <a:r>
              <a:rPr lang="en-US" sz="2000" dirty="0" smtClean="0"/>
              <a:t>repo, pyconau15/</a:t>
            </a:r>
            <a:r>
              <a:rPr lang="en-US" sz="2000" dirty="0" err="1" smtClean="0"/>
              <a:t>install.sh</a:t>
            </a:r>
            <a:endParaRPr lang="en-US" sz="2000" dirty="0"/>
          </a:p>
          <a:p>
            <a:r>
              <a:rPr lang="en-US" sz="2000" dirty="0" smtClean="0"/>
              <a:t>Except </a:t>
            </a:r>
            <a:r>
              <a:rPr lang="en-US" sz="2000" dirty="0" err="1" smtClean="0"/>
              <a:t>ScriptDidn</a:t>
            </a:r>
            <a:r>
              <a:rPr lang="en-US" sz="2000" dirty="0" err="1" smtClean="0"/>
              <a:t>’tWorkException</a:t>
            </a:r>
            <a:r>
              <a:rPr lang="en-US" sz="2000" dirty="0" smtClean="0"/>
              <a:t>:</a:t>
            </a:r>
            <a:endParaRPr lang="en-US" sz="2000" dirty="0" smtClean="0"/>
          </a:p>
          <a:p>
            <a:r>
              <a:rPr lang="en-US" sz="2000" dirty="0" smtClean="0"/>
              <a:t>	Install </a:t>
            </a:r>
            <a:r>
              <a:rPr lang="en-US" sz="2000" dirty="0"/>
              <a:t>Instructions: </a:t>
            </a:r>
            <a:r>
              <a:rPr lang="en-US" sz="2000" dirty="0">
                <a:hlinkClick r:id="rId2"/>
              </a:rPr>
              <a:t>http://tinyurl.com/pqbwhpp</a:t>
            </a:r>
            <a:endParaRPr lang="en-US" sz="2000" dirty="0"/>
          </a:p>
          <a:p>
            <a:r>
              <a:rPr lang="en-US" sz="2000" dirty="0" smtClean="0"/>
              <a:t>Except </a:t>
            </a:r>
            <a:r>
              <a:rPr lang="en-US" sz="2000" dirty="0" err="1" smtClean="0"/>
              <a:t>URLDidn’tWorkException</a:t>
            </a:r>
            <a:r>
              <a:rPr lang="en-US" sz="2000" dirty="0" smtClean="0"/>
              <a:t>:</a:t>
            </a:r>
            <a:endParaRPr lang="en-US" sz="2000" dirty="0"/>
          </a:p>
          <a:p>
            <a:r>
              <a:rPr lang="en-US" sz="2000" dirty="0" smtClean="0"/>
              <a:t>	Full </a:t>
            </a:r>
            <a:r>
              <a:rPr lang="en-US" sz="2000" dirty="0" err="1"/>
              <a:t>url</a:t>
            </a:r>
            <a:r>
              <a:rPr lang="en-US" sz="2000" dirty="0"/>
              <a:t>: </a:t>
            </a:r>
            <a:r>
              <a:rPr lang="en-US" sz="2000" dirty="0">
                <a:hlinkClick r:id="rId3"/>
              </a:rPr>
              <a:t>http://myownhat.blogspot.com.au</a:t>
            </a:r>
            <a:r>
              <a:rPr lang="en-US" sz="2000" dirty="0" smtClean="0">
                <a:hlinkClick r:id="rId3"/>
              </a:rPr>
              <a:t>/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>		</a:t>
            </a:r>
            <a:r>
              <a:rPr lang="en-US" sz="2000" dirty="0" smtClean="0"/>
              <a:t>2015</a:t>
            </a:r>
            <a:r>
              <a:rPr lang="en-US" sz="2000" dirty="0"/>
              <a:t>/06</a:t>
            </a:r>
            <a:r>
              <a:rPr lang="en-US" sz="2000" dirty="0" smtClean="0"/>
              <a:t>/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	</a:t>
            </a:r>
            <a:r>
              <a:rPr lang="en-US" sz="2000" dirty="0" smtClean="0"/>
              <a:t>setup</a:t>
            </a:r>
            <a:r>
              <a:rPr lang="en-US" sz="2000" dirty="0"/>
              <a:t>-for-</a:t>
            </a:r>
            <a:r>
              <a:rPr lang="en-US" sz="2000" dirty="0" err="1"/>
              <a:t>pycon</a:t>
            </a:r>
            <a:r>
              <a:rPr lang="en-US" sz="2000" dirty="0"/>
              <a:t>-au-tutorial-take-</a:t>
            </a:r>
            <a:r>
              <a:rPr lang="en-US" sz="2000" dirty="0" err="1"/>
              <a:t>one.html</a:t>
            </a:r>
            <a:r>
              <a:rPr lang="en-US" sz="2000" dirty="0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63097" y="292330"/>
            <a:ext cx="5617807" cy="193899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FIRST CLONE </a:t>
            </a:r>
            <a:r>
              <a:rPr lang="en-US" sz="2000" b="1" dirty="0" smtClean="0"/>
              <a:t>THIS REPO</a:t>
            </a:r>
          </a:p>
          <a:p>
            <a:pPr algn="ctr"/>
            <a:endParaRPr lang="en-US" sz="2000" b="1" dirty="0"/>
          </a:p>
          <a:p>
            <a:pPr algn="ctr"/>
            <a:r>
              <a:rPr lang="en-US" sz="2000" dirty="0">
                <a:hlinkClick r:id="rId4"/>
              </a:rPr>
              <a:t>https://github.com/tleeuwenburg/</a:t>
            </a:r>
            <a:r>
              <a:rPr lang="en-US" sz="2000" dirty="0" smtClean="0">
                <a:hlinkClick r:id="rId4"/>
              </a:rPr>
              <a:t>pyconau15</a:t>
            </a:r>
            <a:endParaRPr lang="en-US" sz="2000" dirty="0" smtClean="0"/>
          </a:p>
          <a:p>
            <a:pPr algn="ctr"/>
            <a:endParaRPr lang="en-US" sz="2000" b="1" dirty="0"/>
          </a:p>
          <a:p>
            <a:pPr algn="ctr"/>
            <a:r>
              <a:rPr lang="en-US" sz="2000" strike="sngStrike" dirty="0" smtClean="0"/>
              <a:t>Or copy it from one of the USB keys (some additional data may be included on these)</a:t>
            </a:r>
            <a:r>
              <a:rPr lang="en-US" sz="2000" b="1" strike="sngStrike" dirty="0" smtClean="0"/>
              <a:t> </a:t>
            </a:r>
            <a:endParaRPr lang="en-US" sz="2000" b="1" strike="sngStrike" dirty="0"/>
          </a:p>
        </p:txBody>
      </p:sp>
      <p:sp>
        <p:nvSpPr>
          <p:cNvPr id="2" name="TextBox 1"/>
          <p:cNvSpPr txBox="1"/>
          <p:nvPr/>
        </p:nvSpPr>
        <p:spPr>
          <a:xfrm>
            <a:off x="1529456" y="5970331"/>
            <a:ext cx="6085089" cy="369332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Note for OSX users: </a:t>
            </a:r>
            <a:r>
              <a:rPr lang="en-US" dirty="0" err="1" smtClean="0"/>
              <a:t>conda</a:t>
            </a:r>
            <a:r>
              <a:rPr lang="en-US" dirty="0" smtClean="0"/>
              <a:t> </a:t>
            </a:r>
            <a:r>
              <a:rPr lang="en-US" dirty="0"/>
              <a:t>install </a:t>
            </a:r>
            <a:r>
              <a:rPr lang="en-US" dirty="0" err="1"/>
              <a:t>scipy</a:t>
            </a:r>
            <a:r>
              <a:rPr lang="en-US" dirty="0"/>
              <a:t>=0.15.1 --force</a:t>
            </a:r>
          </a:p>
        </p:txBody>
      </p:sp>
    </p:spTree>
    <p:extLst>
      <p:ext uri="{BB962C8B-B14F-4D97-AF65-F5344CB8AC3E}">
        <p14:creationId xmlns:p14="http://schemas.microsoft.com/office/powerpoint/2010/main" val="15388729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Exciting things to try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https://studio.azureml.net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3"/>
              </a:rPr>
              <a:t>https://www.kaggle.com</a:t>
            </a:r>
            <a:r>
              <a:rPr lang="en-US" dirty="0" smtClean="0">
                <a:hlinkClick r:id="rId3"/>
              </a:rPr>
              <a:t>/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106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Python Has It All!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 anaconda distribution, v3.4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O/S install: </a:t>
            </a:r>
            <a:r>
              <a:rPr lang="en-US" dirty="0" err="1" smtClean="0"/>
              <a:t>OpenBLAS</a:t>
            </a:r>
            <a:r>
              <a:rPr lang="en-US" dirty="0" smtClean="0"/>
              <a:t> (</a:t>
            </a:r>
            <a:r>
              <a:rPr lang="en-US" dirty="0" err="1" smtClean="0"/>
              <a:t>ymmv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Install, in order: </a:t>
            </a:r>
            <a:r>
              <a:rPr lang="en-US" dirty="0" err="1" smtClean="0"/>
              <a:t>numpy</a:t>
            </a:r>
            <a:r>
              <a:rPr lang="en-US" dirty="0"/>
              <a:t> </a:t>
            </a:r>
            <a:r>
              <a:rPr lang="en-US" dirty="0" smtClean="0"/>
              <a:t>&amp; </a:t>
            </a:r>
            <a:r>
              <a:rPr lang="en-US" dirty="0" err="1" smtClean="0"/>
              <a:t>scipy</a:t>
            </a:r>
            <a:r>
              <a:rPr lang="en-US" dirty="0" smtClean="0"/>
              <a:t> (</a:t>
            </a:r>
            <a:r>
              <a:rPr lang="en-US" dirty="0" err="1" smtClean="0"/>
              <a:t>conda</a:t>
            </a:r>
            <a:r>
              <a:rPr lang="en-US" dirty="0" smtClean="0"/>
              <a:t>); </a:t>
            </a:r>
            <a:r>
              <a:rPr lang="en-US" dirty="0" err="1" smtClean="0"/>
              <a:t>theano</a:t>
            </a:r>
            <a:r>
              <a:rPr lang="en-US" dirty="0" smtClean="0"/>
              <a:t>, </a:t>
            </a:r>
            <a:r>
              <a:rPr lang="en-US" dirty="0" err="1" smtClean="0"/>
              <a:t>keras</a:t>
            </a:r>
            <a:r>
              <a:rPr lang="en-US" dirty="0"/>
              <a:t> </a:t>
            </a:r>
            <a:r>
              <a:rPr lang="en-US" dirty="0" smtClean="0"/>
              <a:t>and word2vec (pip). Pandas and </a:t>
            </a:r>
            <a:r>
              <a:rPr lang="en-US" dirty="0" err="1" smtClean="0"/>
              <a:t>xray</a:t>
            </a:r>
            <a:r>
              <a:rPr lang="en-US" dirty="0" smtClean="0"/>
              <a:t> also useful.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You now have world-leading technology that is at the cutting edge of research and </a:t>
            </a:r>
            <a:r>
              <a:rPr lang="en-US" dirty="0" err="1" smtClean="0"/>
              <a:t>practise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Also … install CUDA and configure </a:t>
            </a:r>
            <a:r>
              <a:rPr lang="en-US" dirty="0" err="1" smtClean="0"/>
              <a:t>theano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408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Still broken? Fix it yourself </a:t>
            </a:r>
            <a:r>
              <a:rPr lang="en-US" dirty="0" smtClean="0">
                <a:sym typeface="Wingdings"/>
              </a:rPr>
              <a:t></a:t>
            </a:r>
            <a:endParaRPr lang="en-US" dirty="0"/>
          </a:p>
        </p:txBody>
      </p:sp>
      <p:pic>
        <p:nvPicPr>
          <p:cNvPr id="4" name="Content Placeholder 3" descr="There-I-Fix-It-1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68" r="-142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433819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AI Apocalypse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“I think we should be very careful about artificial intelligence. If I had to guess at what our biggest existential threat is, it’s probably that. So we need to be very careful.”</a:t>
            </a:r>
          </a:p>
          <a:p>
            <a:pPr lvl="1"/>
            <a:r>
              <a:rPr lang="en-US" dirty="0" err="1" smtClean="0"/>
              <a:t>Elon</a:t>
            </a:r>
            <a:r>
              <a:rPr lang="en-US" dirty="0" smtClean="0"/>
              <a:t> Musk</a:t>
            </a:r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en-US" i="1" dirty="0" smtClean="0"/>
              <a:t>http://</a:t>
            </a:r>
            <a:r>
              <a:rPr lang="en-US" i="1" dirty="0" err="1" smtClean="0"/>
              <a:t>www.theguardian.com</a:t>
            </a:r>
            <a:r>
              <a:rPr lang="en-US" i="1" dirty="0" smtClean="0"/>
              <a:t>/technology/2014/</a:t>
            </a:r>
            <a:r>
              <a:rPr lang="en-US" i="1" dirty="0" err="1" smtClean="0"/>
              <a:t>oct</a:t>
            </a:r>
            <a:r>
              <a:rPr lang="en-US" i="1" dirty="0" smtClean="0"/>
              <a:t>/27/</a:t>
            </a:r>
            <a:r>
              <a:rPr lang="en-US" i="1" dirty="0" err="1" smtClean="0"/>
              <a:t>elon</a:t>
            </a:r>
            <a:r>
              <a:rPr lang="en-US" i="1" dirty="0" smtClean="0"/>
              <a:t>-musk-artificial-intelligence-</a:t>
            </a:r>
            <a:r>
              <a:rPr lang="en-US" i="1" dirty="0" err="1" smtClean="0"/>
              <a:t>ai</a:t>
            </a:r>
            <a:r>
              <a:rPr lang="en-US" i="1" dirty="0" smtClean="0"/>
              <a:t>-biggest-existential-threat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52744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Cutting Edge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“There’s a big difference between intelligence and sentience. There could be a race of killer robots in the far future, but I don’t work on not turning AI evil today for the same reason I don’t worry about the problem of overpopulation on the planet Mars.”</a:t>
            </a:r>
          </a:p>
          <a:p>
            <a:pPr lvl="1"/>
            <a:r>
              <a:rPr lang="en-US" dirty="0" smtClean="0"/>
              <a:t>Andrew Ng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dirty="0" smtClean="0"/>
              <a:t>http://</a:t>
            </a:r>
            <a:r>
              <a:rPr lang="en-US" i="1" dirty="0" err="1" smtClean="0"/>
              <a:t>www.theregister.co.uk</a:t>
            </a:r>
            <a:r>
              <a:rPr lang="en-US" i="1" dirty="0" smtClean="0"/>
              <a:t>/2015/03/19/</a:t>
            </a:r>
            <a:r>
              <a:rPr lang="en-US" i="1" dirty="0" err="1" smtClean="0"/>
              <a:t>andrew_ng_baidu_ai</a:t>
            </a:r>
            <a:r>
              <a:rPr lang="en-US" i="1" dirty="0" smtClean="0"/>
              <a:t>/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6812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Spreadsheets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9600" dirty="0" smtClean="0">
              <a:sym typeface="Wingdings"/>
            </a:endParaRPr>
          </a:p>
          <a:p>
            <a:pPr marL="0" indent="0" algn="ctr">
              <a:buNone/>
            </a:pPr>
            <a:r>
              <a:rPr lang="en-US" sz="9600" dirty="0" smtClean="0">
                <a:sym typeface="Wingdings"/>
              </a:rPr>
              <a:t>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961598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a code monkey care?</a:t>
            </a:r>
            <a:endParaRPr lang="en-US" dirty="0"/>
          </a:p>
        </p:txBody>
      </p:sp>
      <p:pic>
        <p:nvPicPr>
          <p:cNvPr id="4" name="Content Placeholder 3" descr="2984134-3713cce70e04338e0ced4f4f7d46e73d_larg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915" r="-4091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749273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14683</TotalTime>
  <Words>1130</Words>
  <Application>Microsoft Macintosh PowerPoint</Application>
  <PresentationFormat>On-screen Show (4:3)</PresentationFormat>
  <Paragraphs>174</Paragraphs>
  <Slides>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Applied Data Science</vt:lpstr>
      <vt:lpstr>What  Tutorials Are Like For Me</vt:lpstr>
      <vt:lpstr>Se we’re going to spend 20 minutes on installing things…   and then you can either do the exercises or just listen to the rest of the content</vt:lpstr>
      <vt:lpstr>PowerPoint Presentation</vt:lpstr>
      <vt:lpstr>Still broken? Fix it yourself </vt:lpstr>
      <vt:lpstr>The AI Apocalypse</vt:lpstr>
      <vt:lpstr>The Cutting Edge</vt:lpstr>
      <vt:lpstr>Spreadsheets</vt:lpstr>
      <vt:lpstr>What does a code monkey care?</vt:lpstr>
      <vt:lpstr>Emerging Convergence of Paradigms</vt:lpstr>
      <vt:lpstr>Limitations and Bumps</vt:lpstr>
      <vt:lpstr>Tech Grab Bag</vt:lpstr>
      <vt:lpstr>PowerPoint Presentation</vt:lpstr>
      <vt:lpstr>The Maths Hipster Tutorial</vt:lpstr>
      <vt:lpstr>The Magician Tutorial</vt:lpstr>
      <vt:lpstr>The Incomplete Tutorial</vt:lpstr>
      <vt:lpstr>Fortunately for you, I’m both stupid and thorough</vt:lpstr>
      <vt:lpstr>Get Thee Some Data</vt:lpstr>
      <vt:lpstr>Reproducing Significant Results</vt:lpstr>
      <vt:lpstr>Breaking Down The Theory</vt:lpstr>
      <vt:lpstr>Session One -- Images</vt:lpstr>
      <vt:lpstr>Random Forests</vt:lpstr>
      <vt:lpstr>Basic Neural Net</vt:lpstr>
      <vt:lpstr>Activation Functions</vt:lpstr>
      <vt:lpstr>Session Two -- Text</vt:lpstr>
      <vt:lpstr>Word2Vec Twitter Bot</vt:lpstr>
      <vt:lpstr>Testing Predictions</vt:lpstr>
      <vt:lpstr>Percent Explained (R2)</vt:lpstr>
      <vt:lpstr>ROC Curves and AUC</vt:lpstr>
      <vt:lpstr>Evaluating Data - Visual</vt:lpstr>
      <vt:lpstr>Heat Map</vt:lpstr>
      <vt:lpstr>There are still some problems</vt:lpstr>
      <vt:lpstr>Solving New Problems</vt:lpstr>
      <vt:lpstr>Directions in Data Science</vt:lpstr>
      <vt:lpstr>Deep Dreaming</vt:lpstr>
      <vt:lpstr>Deep Dreaming</vt:lpstr>
      <vt:lpstr>Adverserial Examples</vt:lpstr>
      <vt:lpstr>More Adverserial Examples</vt:lpstr>
      <vt:lpstr>References</vt:lpstr>
      <vt:lpstr>Exciting things to try</vt:lpstr>
      <vt:lpstr>Python Has It All!</vt:lpstr>
    </vt:vector>
  </TitlesOfParts>
  <Company>Bureau of Meteorology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Data Science</dc:title>
  <dc:creator>Tennessee Leeuwenburg</dc:creator>
  <cp:lastModifiedBy>Tennessee Leeuwenburg</cp:lastModifiedBy>
  <cp:revision>84</cp:revision>
  <dcterms:created xsi:type="dcterms:W3CDTF">2015-06-01T04:35:44Z</dcterms:created>
  <dcterms:modified xsi:type="dcterms:W3CDTF">2015-07-31T04:18:28Z</dcterms:modified>
</cp:coreProperties>
</file>